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9f3772932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9f3772932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JOSEPH 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624dc1542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624dc1542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AARON SAM</a:t>
            </a:r>
            <a:endParaRPr/>
          </a:p>
          <a:p>
            <a:pPr indent="0" lvl="0" marL="0" rtl="0" algn="l">
              <a:spcBef>
                <a:spcPts val="0"/>
              </a:spcBef>
              <a:spcAft>
                <a:spcPts val="0"/>
              </a:spcAft>
              <a:buNone/>
            </a:pPr>
            <a:r>
              <a:rPr lang="en"/>
              <a:t>MIME = Multipurpose Internet Mail Extension. Internet standard that describes the contents of internet files based on their natures and formats.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9f3772932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9f3772932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AARON SAM</a:t>
            </a:r>
            <a:endParaRPr/>
          </a:p>
          <a:p>
            <a:pPr indent="0" lvl="0" marL="0" rtl="0" algn="l">
              <a:spcBef>
                <a:spcPts val="0"/>
              </a:spcBef>
              <a:spcAft>
                <a:spcPts val="0"/>
              </a:spcAft>
              <a:buNone/>
            </a:pPr>
            <a:r>
              <a:rPr lang="en"/>
              <a:t>Amazon was not a very well known and used marketplace before 2010. When Amazon finally gained traction in 2010, stock prices began to rise up gradually until it spiked between 2020-2023. There was a massive spike during this time due to the pandemic (or the dark times).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24dc1542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24dc1542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RAHUL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Amazon was not a high grossing </a:t>
            </a:r>
            <a:r>
              <a:rPr lang="en"/>
              <a:t>marketplace</a:t>
            </a:r>
            <a:r>
              <a:rPr lang="en"/>
              <a:t> that we know it to be today. During the years of 1999-2010, Amazon was a small company and had very cheap stock market prices. However, after 2010, the recession began and the trading volume decreased dramatically, peaking only once during 2016.</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24dc1542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24dc1542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RAHUL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624dc1a4f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624dc1a4f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JONATHAN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Sure! Imagine you have a box of crayons. Each crayon has a label on it, like "Red" or "Blue," so you know what color it is before you use it. In the world of computers, when you send or receive files, like pictures, documents, or music, there's also a kind of "label" that helps the computer understand what type of file it is. This label is called a MIME type.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Just like the label "Red" tells you that the crayon will draw in red color, a MIME type tells the computer if a file is a picture, a video, a document, or something else. This helps the computer to know how to open the file and what program to use. For example, if the MIME type says the file is a picture, the computer knows to open it in a photo viewer.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So, MIME types are like helpful labels for files that tell the computer how to use them!</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624dc1542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624dc1542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JONATHAN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24dc1a4f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624dc1a4f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JOSEPH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rPr>
              <a:t>Capstone Project:</a:t>
            </a:r>
            <a:endParaRPr>
              <a:solidFill>
                <a:schemeClr val="lt1"/>
              </a:solidFill>
            </a:endParaRPr>
          </a:p>
          <a:p>
            <a:pPr indent="0" lvl="0" marL="0" rtl="0" algn="ctr">
              <a:spcBef>
                <a:spcPts val="0"/>
              </a:spcBef>
              <a:spcAft>
                <a:spcPts val="0"/>
              </a:spcAft>
              <a:buNone/>
            </a:pPr>
            <a:r>
              <a:rPr lang="en">
                <a:solidFill>
                  <a:schemeClr val="lt1"/>
                </a:solidFill>
              </a:rPr>
              <a:t>Amazon Stock</a:t>
            </a:r>
            <a:endParaRPr>
              <a:solidFill>
                <a:schemeClr val="lt1"/>
              </a:solidFill>
            </a:endParaRPr>
          </a:p>
        </p:txBody>
      </p:sp>
      <p:sp>
        <p:nvSpPr>
          <p:cNvPr id="55" name="Google Shape;55;p13"/>
          <p:cNvSpPr txBox="1"/>
          <p:nvPr>
            <p:ph idx="1" type="subTitle"/>
          </p:nvPr>
        </p:nvSpPr>
        <p:spPr>
          <a:xfrm>
            <a:off x="311700" y="2834125"/>
            <a:ext cx="8520600" cy="12435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solidFill>
                  <a:schemeClr val="lt1"/>
                </a:solidFill>
              </a:rPr>
              <a:t>Rahul Champaneria</a:t>
            </a:r>
            <a:endParaRPr>
              <a:solidFill>
                <a:schemeClr val="lt1"/>
              </a:solidFill>
            </a:endParaRPr>
          </a:p>
          <a:p>
            <a:pPr indent="0" lvl="0" marL="0" rtl="0" algn="ctr">
              <a:spcBef>
                <a:spcPts val="0"/>
              </a:spcBef>
              <a:spcAft>
                <a:spcPts val="0"/>
              </a:spcAft>
              <a:buNone/>
            </a:pPr>
            <a:r>
              <a:rPr lang="en">
                <a:solidFill>
                  <a:schemeClr val="lt1"/>
                </a:solidFill>
              </a:rPr>
              <a:t>Joseph Hawkins</a:t>
            </a:r>
            <a:endParaRPr>
              <a:solidFill>
                <a:schemeClr val="lt1"/>
              </a:solidFill>
            </a:endParaRPr>
          </a:p>
          <a:p>
            <a:pPr indent="0" lvl="0" marL="0" rtl="0" algn="ctr">
              <a:spcBef>
                <a:spcPts val="0"/>
              </a:spcBef>
              <a:spcAft>
                <a:spcPts val="0"/>
              </a:spcAft>
              <a:buNone/>
            </a:pPr>
            <a:r>
              <a:rPr lang="en">
                <a:solidFill>
                  <a:schemeClr val="lt1"/>
                </a:solidFill>
              </a:rPr>
              <a:t>Jonathan Manzano</a:t>
            </a:r>
            <a:endParaRPr>
              <a:solidFill>
                <a:schemeClr val="lt1"/>
              </a:solidFill>
            </a:endParaRPr>
          </a:p>
          <a:p>
            <a:pPr indent="0" lvl="0" marL="0" rtl="0" algn="ctr">
              <a:spcBef>
                <a:spcPts val="0"/>
              </a:spcBef>
              <a:spcAft>
                <a:spcPts val="0"/>
              </a:spcAft>
              <a:buNone/>
            </a:pPr>
            <a:r>
              <a:rPr lang="en">
                <a:solidFill>
                  <a:schemeClr val="lt1"/>
                </a:solidFill>
              </a:rPr>
              <a:t>Aaron Sam</a:t>
            </a:r>
            <a:endParaRPr>
              <a:solidFill>
                <a:schemeClr val="lt1"/>
              </a:solidFill>
            </a:endParaRPr>
          </a:p>
        </p:txBody>
      </p:sp>
      <p:pic>
        <p:nvPicPr>
          <p:cNvPr id="56" name="Google Shape;56;p13"/>
          <p:cNvPicPr preferRelativeResize="0"/>
          <p:nvPr/>
        </p:nvPicPr>
        <p:blipFill>
          <a:blip r:embed="rId3">
            <a:alphaModFix/>
          </a:blip>
          <a:stretch>
            <a:fillRect/>
          </a:stretch>
        </p:blipFill>
        <p:spPr>
          <a:xfrm>
            <a:off x="311700" y="2834125"/>
            <a:ext cx="2566372" cy="2052600"/>
          </a:xfrm>
          <a:prstGeom prst="rect">
            <a:avLst/>
          </a:prstGeom>
          <a:noFill/>
          <a:ln>
            <a:noFill/>
          </a:ln>
        </p:spPr>
      </p:pic>
      <p:pic>
        <p:nvPicPr>
          <p:cNvPr id="57" name="Google Shape;57;p13"/>
          <p:cNvPicPr preferRelativeResize="0"/>
          <p:nvPr/>
        </p:nvPicPr>
        <p:blipFill>
          <a:blip r:embed="rId4">
            <a:alphaModFix/>
          </a:blip>
          <a:stretch>
            <a:fillRect/>
          </a:stretch>
        </p:blipFill>
        <p:spPr>
          <a:xfrm>
            <a:off x="6609700" y="2797175"/>
            <a:ext cx="2089549" cy="20895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Objectives </a:t>
            </a:r>
            <a:endParaRPr>
              <a:solidFill>
                <a:schemeClr val="lt1"/>
              </a:solidFill>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AutoNum type="arabicPeriod"/>
            </a:pPr>
            <a:r>
              <a:rPr lang="en">
                <a:solidFill>
                  <a:schemeClr val="lt1"/>
                </a:solidFill>
              </a:rPr>
              <a:t>Identify the correlation between the stocks’ “Closing Price” over “Time.”</a:t>
            </a:r>
            <a:endParaRPr>
              <a:solidFill>
                <a:schemeClr val="lt1"/>
              </a:solidFill>
            </a:endParaRPr>
          </a:p>
          <a:p>
            <a:pPr indent="-342900" lvl="0" marL="457200" rtl="0" algn="l">
              <a:spcBef>
                <a:spcPts val="0"/>
              </a:spcBef>
              <a:spcAft>
                <a:spcPts val="0"/>
              </a:spcAft>
              <a:buClr>
                <a:schemeClr val="lt1"/>
              </a:buClr>
              <a:buSzPts val="1800"/>
              <a:buAutoNum type="arabicPeriod"/>
            </a:pPr>
            <a:r>
              <a:rPr lang="en">
                <a:solidFill>
                  <a:schemeClr val="lt1"/>
                </a:solidFill>
              </a:rPr>
              <a:t>Identify the correlation between the stocks’ “Purchase Share Volume” over “Time.”</a:t>
            </a:r>
            <a:endParaRPr>
              <a:solidFill>
                <a:schemeClr val="lt1"/>
              </a:solidFill>
            </a:endParaRPr>
          </a:p>
          <a:p>
            <a:pPr indent="-342900" lvl="0" marL="457200" rtl="0" algn="l">
              <a:spcBef>
                <a:spcPts val="0"/>
              </a:spcBef>
              <a:spcAft>
                <a:spcPts val="0"/>
              </a:spcAft>
              <a:buClr>
                <a:schemeClr val="lt1"/>
              </a:buClr>
              <a:buSzPts val="1800"/>
              <a:buAutoNum type="arabicPeriod"/>
            </a:pPr>
            <a:r>
              <a:rPr lang="en">
                <a:solidFill>
                  <a:schemeClr val="lt1"/>
                </a:solidFill>
              </a:rPr>
              <a:t>Determine if the “Closing Price” has a connection to the “Purchase Share Volume”.</a:t>
            </a:r>
            <a:endParaRPr>
              <a:solidFill>
                <a:schemeClr val="lt1"/>
              </a:solidFill>
            </a:endParaRPr>
          </a:p>
        </p:txBody>
      </p:sp>
      <p:pic>
        <p:nvPicPr>
          <p:cNvPr id="64" name="Google Shape;64;p14"/>
          <p:cNvPicPr preferRelativeResize="0"/>
          <p:nvPr/>
        </p:nvPicPr>
        <p:blipFill>
          <a:blip r:embed="rId3">
            <a:alphaModFix/>
          </a:blip>
          <a:stretch>
            <a:fillRect/>
          </a:stretch>
        </p:blipFill>
        <p:spPr>
          <a:xfrm>
            <a:off x="2667000" y="2582025"/>
            <a:ext cx="3734675" cy="2485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Metadata</a:t>
            </a:r>
            <a:endParaRPr>
              <a:solidFill>
                <a:schemeClr val="lt1"/>
              </a:solidFill>
            </a:endParaRPr>
          </a:p>
        </p:txBody>
      </p:sp>
      <p:sp>
        <p:nvSpPr>
          <p:cNvPr id="70" name="Google Shape;70;p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lt1"/>
              </a:buClr>
              <a:buSzPts val="1400"/>
              <a:buChar char="●"/>
            </a:pPr>
            <a:r>
              <a:rPr lang="en">
                <a:solidFill>
                  <a:schemeClr val="lt1"/>
                </a:solidFill>
              </a:rPr>
              <a:t>File Type</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ASCII text</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MIME File Type</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text/plain; charset=us-ascii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Number of Entries</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6040</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Columns</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 “Date”, “Open”, “Low”, “Close”, “Adj Close”, “Volume”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Start Date</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January 4th, 1999</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End Date</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December 30th, 2022</a:t>
            </a:r>
            <a:endParaRPr>
              <a:solidFill>
                <a:schemeClr val="lt1"/>
              </a:solidFill>
            </a:endParaRPr>
          </a:p>
        </p:txBody>
      </p:sp>
      <p:sp>
        <p:nvSpPr>
          <p:cNvPr id="71" name="Google Shape;71;p1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lt1"/>
              </a:buClr>
              <a:buSzPts val="1400"/>
              <a:buChar char="●"/>
            </a:pPr>
            <a:r>
              <a:rPr lang="en">
                <a:solidFill>
                  <a:schemeClr val="lt1"/>
                </a:solidFill>
              </a:rPr>
              <a:t>Duration</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8761 Days == 24 years &amp; 1 Day</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Stock Prices</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Lowest: $0.27 on October 1st, 2001</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Highest: $188.65 on July 13th, 2021</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Trading Volume</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Lowest: 17,626,000 shares on December 24th, 2019</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Highest: 208,658,400 shares on April 25th, 2007</a:t>
            </a:r>
            <a:endParaRPr/>
          </a:p>
        </p:txBody>
      </p:sp>
      <p:pic>
        <p:nvPicPr>
          <p:cNvPr id="72" name="Google Shape;72;p15"/>
          <p:cNvPicPr preferRelativeResize="0"/>
          <p:nvPr/>
        </p:nvPicPr>
        <p:blipFill>
          <a:blip r:embed="rId3">
            <a:alphaModFix/>
          </a:blip>
          <a:stretch>
            <a:fillRect/>
          </a:stretch>
        </p:blipFill>
        <p:spPr>
          <a:xfrm>
            <a:off x="3520550" y="3267075"/>
            <a:ext cx="1946800" cy="1876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Data Observations</a:t>
            </a:r>
            <a:endParaRPr>
              <a:solidFill>
                <a:schemeClr val="lt1"/>
              </a:solidFill>
            </a:endParaRPr>
          </a:p>
        </p:txBody>
      </p:sp>
      <p:sp>
        <p:nvSpPr>
          <p:cNvPr id="78" name="Google Shape;78;p16"/>
          <p:cNvSpPr txBox="1"/>
          <p:nvPr>
            <p:ph idx="1" type="body"/>
          </p:nvPr>
        </p:nvSpPr>
        <p:spPr>
          <a:xfrm>
            <a:off x="115050" y="1017725"/>
            <a:ext cx="276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Stock Closing Prices (USD) have Increased over the years</a:t>
            </a:r>
            <a:endParaRPr/>
          </a:p>
        </p:txBody>
      </p:sp>
      <p:pic>
        <p:nvPicPr>
          <p:cNvPr id="79" name="Google Shape;79;p16"/>
          <p:cNvPicPr preferRelativeResize="0"/>
          <p:nvPr/>
        </p:nvPicPr>
        <p:blipFill>
          <a:blip r:embed="rId3">
            <a:alphaModFix/>
          </a:blip>
          <a:stretch>
            <a:fillRect/>
          </a:stretch>
        </p:blipFill>
        <p:spPr>
          <a:xfrm>
            <a:off x="3081676" y="1005038"/>
            <a:ext cx="5865851" cy="3133424"/>
          </a:xfrm>
          <a:prstGeom prst="rect">
            <a:avLst/>
          </a:prstGeom>
          <a:noFill/>
          <a:ln>
            <a:noFill/>
          </a:ln>
        </p:spPr>
      </p:pic>
      <p:pic>
        <p:nvPicPr>
          <p:cNvPr id="80" name="Google Shape;80;p16"/>
          <p:cNvPicPr preferRelativeResize="0"/>
          <p:nvPr/>
        </p:nvPicPr>
        <p:blipFill>
          <a:blip r:embed="rId4">
            <a:alphaModFix/>
          </a:blip>
          <a:stretch>
            <a:fillRect/>
          </a:stretch>
        </p:blipFill>
        <p:spPr>
          <a:xfrm flipH="1">
            <a:off x="214635" y="2965875"/>
            <a:ext cx="2570726" cy="1739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Data Observations</a:t>
            </a:r>
            <a:endParaRPr>
              <a:solidFill>
                <a:schemeClr val="lt1"/>
              </a:solidFill>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Trading</a:t>
            </a:r>
            <a:r>
              <a:rPr lang="en">
                <a:solidFill>
                  <a:schemeClr val="lt1"/>
                </a:solidFill>
              </a:rPr>
              <a:t> Volume (in billions) was high during 1999-2012</a:t>
            </a:r>
            <a:endParaRPr>
              <a:solidFill>
                <a:schemeClr val="lt1"/>
              </a:solidFill>
            </a:endParaRPr>
          </a:p>
        </p:txBody>
      </p:sp>
      <p:pic>
        <p:nvPicPr>
          <p:cNvPr id="87" name="Google Shape;87;p17"/>
          <p:cNvPicPr preferRelativeResize="0"/>
          <p:nvPr/>
        </p:nvPicPr>
        <p:blipFill>
          <a:blip r:embed="rId3">
            <a:alphaModFix/>
          </a:blip>
          <a:stretch>
            <a:fillRect/>
          </a:stretch>
        </p:blipFill>
        <p:spPr>
          <a:xfrm>
            <a:off x="1276912" y="1569950"/>
            <a:ext cx="6590177" cy="3526775"/>
          </a:xfrm>
          <a:prstGeom prst="rect">
            <a:avLst/>
          </a:prstGeom>
          <a:noFill/>
          <a:ln>
            <a:noFill/>
          </a:ln>
        </p:spPr>
      </p:pic>
      <p:pic>
        <p:nvPicPr>
          <p:cNvPr id="88" name="Google Shape;88;p17"/>
          <p:cNvPicPr preferRelativeResize="0"/>
          <p:nvPr/>
        </p:nvPicPr>
        <p:blipFill>
          <a:blip r:embed="rId4">
            <a:alphaModFix/>
          </a:blip>
          <a:stretch>
            <a:fillRect/>
          </a:stretch>
        </p:blipFill>
        <p:spPr>
          <a:xfrm>
            <a:off x="7267575" y="2371725"/>
            <a:ext cx="1824050" cy="1865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Decoding The Data</a:t>
            </a:r>
            <a:endParaRPr>
              <a:solidFill>
                <a:schemeClr val="lt1"/>
              </a:solidFill>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Volume (in billions) and Closing Prices (USD) are connected</a:t>
            </a:r>
            <a:endParaRPr>
              <a:solidFill>
                <a:schemeClr val="lt1"/>
              </a:solidFill>
            </a:endParaRPr>
          </a:p>
          <a:p>
            <a:pPr indent="-342900" lvl="0" marL="457200" marR="4169125" rtl="0" algn="l">
              <a:spcBef>
                <a:spcPts val="0"/>
              </a:spcBef>
              <a:spcAft>
                <a:spcPts val="0"/>
              </a:spcAft>
              <a:buClr>
                <a:schemeClr val="lt1"/>
              </a:buClr>
              <a:buSzPts val="1800"/>
              <a:buChar char="●"/>
            </a:pPr>
            <a:r>
              <a:rPr lang="en">
                <a:solidFill>
                  <a:schemeClr val="lt1"/>
                </a:solidFill>
              </a:rPr>
              <a:t>Reduced Close Prices brings higher stock Volume</a:t>
            </a:r>
            <a:endParaRPr>
              <a:solidFill>
                <a:schemeClr val="lt1"/>
              </a:solidFill>
            </a:endParaRPr>
          </a:p>
        </p:txBody>
      </p:sp>
      <p:pic>
        <p:nvPicPr>
          <p:cNvPr id="95" name="Google Shape;95;p18"/>
          <p:cNvPicPr preferRelativeResize="0"/>
          <p:nvPr/>
        </p:nvPicPr>
        <p:blipFill>
          <a:blip r:embed="rId3">
            <a:alphaModFix/>
          </a:blip>
          <a:stretch>
            <a:fillRect/>
          </a:stretch>
        </p:blipFill>
        <p:spPr>
          <a:xfrm>
            <a:off x="4697925" y="1589950"/>
            <a:ext cx="4318951" cy="3460600"/>
          </a:xfrm>
          <a:prstGeom prst="rect">
            <a:avLst/>
          </a:prstGeom>
          <a:noFill/>
          <a:ln>
            <a:noFill/>
          </a:ln>
        </p:spPr>
      </p:pic>
      <p:pic>
        <p:nvPicPr>
          <p:cNvPr id="96" name="Google Shape;96;p18"/>
          <p:cNvPicPr preferRelativeResize="0"/>
          <p:nvPr/>
        </p:nvPicPr>
        <p:blipFill>
          <a:blip r:embed="rId4">
            <a:alphaModFix/>
          </a:blip>
          <a:stretch>
            <a:fillRect/>
          </a:stretch>
        </p:blipFill>
        <p:spPr>
          <a:xfrm>
            <a:off x="666750" y="2571750"/>
            <a:ext cx="3496775" cy="2190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Tools (Commands)</a:t>
            </a:r>
            <a:endParaRPr>
              <a:solidFill>
                <a:schemeClr val="lt1"/>
              </a:solidFill>
            </a:endParaRPr>
          </a:p>
        </p:txBody>
      </p:sp>
      <p:sp>
        <p:nvSpPr>
          <p:cNvPr id="102" name="Google Shape;102;p1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lt1"/>
              </a:buClr>
              <a:buSzPts val="1400"/>
              <a:buChar char="●"/>
            </a:pPr>
            <a:r>
              <a:rPr lang="en">
                <a:solidFill>
                  <a:schemeClr val="lt1"/>
                </a:solidFill>
              </a:rPr>
              <a:t>File Type</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 file AMZN_data_1999_2022.csv</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MIME File Type</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 file -i AMZN_data_1999_2022.csv</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Numbers of Lines</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 wc -l AMZN_data_1999_2022.csv</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Column Names</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 head -1 AMZN_data_1999_2022.csv</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Count Non-Null Entries</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 awk -F, '{if (NF == 7) print}' AMZN_data_1999_2022.csv | wc -l</a:t>
            </a:r>
            <a:endParaRPr/>
          </a:p>
        </p:txBody>
      </p:sp>
      <p:sp>
        <p:nvSpPr>
          <p:cNvPr id="103" name="Google Shape;103;p1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lt1"/>
              </a:buClr>
              <a:buSzPts val="1400"/>
              <a:buChar char="●"/>
            </a:pPr>
            <a:r>
              <a:rPr lang="en">
                <a:solidFill>
                  <a:schemeClr val="lt1"/>
                </a:solidFill>
              </a:rPr>
              <a:t>Maximum Volume</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 cut -d, -f7 AMZN_data_1999_2022.csv | sort -nr | head -1</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Minimum Volume</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 cut -d, -f7 AMZN_data_1999_2022.csv | sort -n | head -2</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Minimum Low Price</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 cut -d, -f4 AMZN_data_1999_2022.csv | sort -n | head -2</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Maximum High Price</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 cut -d, -f3 AMZN_data_1999_2022.csv | sort -nr | head -1</a:t>
            </a:r>
            <a:endParaRPr/>
          </a:p>
        </p:txBody>
      </p:sp>
      <p:pic>
        <p:nvPicPr>
          <p:cNvPr id="104" name="Google Shape;104;p19"/>
          <p:cNvPicPr preferRelativeResize="0"/>
          <p:nvPr/>
        </p:nvPicPr>
        <p:blipFill>
          <a:blip r:embed="rId3">
            <a:alphaModFix/>
          </a:blip>
          <a:stretch>
            <a:fillRect/>
          </a:stretch>
        </p:blipFill>
        <p:spPr>
          <a:xfrm>
            <a:off x="3648075" y="3809675"/>
            <a:ext cx="1752600" cy="1333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Tools (Commands)</a:t>
            </a:r>
            <a:endParaRPr>
              <a:solidFill>
                <a:schemeClr val="lt1"/>
              </a:solidFill>
            </a:endParaRPr>
          </a:p>
        </p:txBody>
      </p:sp>
      <p:sp>
        <p:nvSpPr>
          <p:cNvPr id="110" name="Google Shape;110;p20"/>
          <p:cNvSpPr txBox="1"/>
          <p:nvPr>
            <p:ph idx="1" type="body"/>
          </p:nvPr>
        </p:nvSpPr>
        <p:spPr>
          <a:xfrm>
            <a:off x="311700" y="11036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amazon-close-date-volume (script to extract columns: Date, Close, and Volume)</a:t>
            </a:r>
            <a:endParaRPr>
              <a:solidFill>
                <a:schemeClr val="lt1"/>
              </a:solidFill>
            </a:endParaRPr>
          </a:p>
          <a:p>
            <a:pPr indent="0" lvl="0" marL="457200" rtl="0" algn="l">
              <a:spcBef>
                <a:spcPts val="1200"/>
              </a:spcBef>
              <a:spcAft>
                <a:spcPts val="0"/>
              </a:spcAft>
              <a:buNone/>
            </a:pPr>
            <a:r>
              <a:t/>
            </a:r>
            <a:endParaRPr>
              <a:solidFill>
                <a:schemeClr val="lt1"/>
              </a:solidFill>
            </a:endParaRPr>
          </a:p>
          <a:p>
            <a:pPr indent="0" lvl="0" marL="0" rtl="0" algn="l">
              <a:spcBef>
                <a:spcPts val="1200"/>
              </a:spcBef>
              <a:spcAft>
                <a:spcPts val="1200"/>
              </a:spcAft>
              <a:buNone/>
            </a:pPr>
            <a:r>
              <a:t/>
            </a:r>
            <a:endParaRPr/>
          </a:p>
        </p:txBody>
      </p:sp>
      <p:pic>
        <p:nvPicPr>
          <p:cNvPr id="111" name="Google Shape;111;p20"/>
          <p:cNvPicPr preferRelativeResize="0"/>
          <p:nvPr/>
        </p:nvPicPr>
        <p:blipFill>
          <a:blip r:embed="rId3">
            <a:alphaModFix/>
          </a:blip>
          <a:stretch>
            <a:fillRect/>
          </a:stretch>
        </p:blipFill>
        <p:spPr>
          <a:xfrm>
            <a:off x="404425" y="2052824"/>
            <a:ext cx="8335150" cy="2350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Conclusion</a:t>
            </a:r>
            <a:endParaRPr>
              <a:solidFill>
                <a:schemeClr val="lt1"/>
              </a:solidFill>
            </a:endParaRPr>
          </a:p>
        </p:txBody>
      </p:sp>
      <p:sp>
        <p:nvSpPr>
          <p:cNvPr id="117" name="Google Shape;11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900">
                <a:solidFill>
                  <a:schemeClr val="lt1"/>
                </a:solidFill>
                <a:latin typeface="Roboto"/>
                <a:ea typeface="Roboto"/>
                <a:cs typeface="Roboto"/>
                <a:sym typeface="Roboto"/>
              </a:rPr>
              <a:t>Amazon's journey from an online bookstore to a tech giant is reflected in its stock's remarkable growth over the years, underpinned by strategic diversification, technological innovation, a</a:t>
            </a:r>
            <a:r>
              <a:rPr lang="en">
                <a:solidFill>
                  <a:schemeClr val="lt1"/>
                </a:solidFill>
              </a:rPr>
              <a:t>nd strong market positioning. ​</a:t>
            </a:r>
            <a:endParaRPr>
              <a:solidFill>
                <a:schemeClr val="lt1"/>
              </a:solidFill>
            </a:endParaRPr>
          </a:p>
        </p:txBody>
      </p:sp>
      <p:pic>
        <p:nvPicPr>
          <p:cNvPr id="118" name="Google Shape;118;p21"/>
          <p:cNvPicPr preferRelativeResize="0"/>
          <p:nvPr/>
        </p:nvPicPr>
        <p:blipFill>
          <a:blip r:embed="rId3">
            <a:alphaModFix/>
          </a:blip>
          <a:stretch>
            <a:fillRect/>
          </a:stretch>
        </p:blipFill>
        <p:spPr>
          <a:xfrm>
            <a:off x="2200275" y="2343150"/>
            <a:ext cx="4743450" cy="2647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